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85" r:id="rId6"/>
    <p:sldId id="260" r:id="rId7"/>
    <p:sldId id="261" r:id="rId8"/>
    <p:sldId id="262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9" r:id="rId19"/>
    <p:sldId id="295" r:id="rId20"/>
    <p:sldId id="264" r:id="rId21"/>
    <p:sldId id="320" r:id="rId22"/>
    <p:sldId id="265" r:id="rId23"/>
    <p:sldId id="266" r:id="rId24"/>
    <p:sldId id="267" r:id="rId25"/>
    <p:sldId id="268" r:id="rId26"/>
    <p:sldId id="269" r:id="rId27"/>
    <p:sldId id="271" r:id="rId28"/>
    <p:sldId id="270" r:id="rId29"/>
    <p:sldId id="321" r:id="rId30"/>
    <p:sldId id="324" r:id="rId31"/>
    <p:sldId id="325" r:id="rId32"/>
    <p:sldId id="322" r:id="rId33"/>
    <p:sldId id="323" r:id="rId34"/>
    <p:sldId id="327" r:id="rId35"/>
    <p:sldId id="326" r:id="rId36"/>
    <p:sldId id="329" r:id="rId37"/>
    <p:sldId id="330" r:id="rId38"/>
    <p:sldId id="332" r:id="rId39"/>
    <p:sldId id="333" r:id="rId40"/>
    <p:sldId id="331" r:id="rId41"/>
    <p:sldId id="334" r:id="rId42"/>
    <p:sldId id="296" r:id="rId43"/>
    <p:sldId id="297" r:id="rId44"/>
    <p:sldId id="298" r:id="rId45"/>
    <p:sldId id="299" r:id="rId46"/>
    <p:sldId id="273" r:id="rId47"/>
    <p:sldId id="274" r:id="rId48"/>
    <p:sldId id="335" r:id="rId49"/>
    <p:sldId id="328" r:id="rId50"/>
    <p:sldId id="272" r:id="rId51"/>
    <p:sldId id="275" r:id="rId52"/>
    <p:sldId id="276" r:id="rId53"/>
    <p:sldId id="277" r:id="rId54"/>
    <p:sldId id="278" r:id="rId55"/>
    <p:sldId id="279" r:id="rId56"/>
    <p:sldId id="280" r:id="rId57"/>
    <p:sldId id="305" r:id="rId58"/>
    <p:sldId id="304" r:id="rId59"/>
    <p:sldId id="301" r:id="rId60"/>
    <p:sldId id="302" r:id="rId61"/>
    <p:sldId id="303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08" r:id="rId73"/>
    <p:sldId id="336" r:id="rId74"/>
    <p:sldId id="337" r:id="rId75"/>
    <p:sldId id="300" r:id="rId76"/>
    <p:sldId id="284" r:id="rId7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4C658-9ED4-D519-176F-7CFBF9863A58}" v="389" dt="2025-05-28T14:26:50.688"/>
    <p1510:client id="{E5D90535-452D-1F77-16CF-B00083FDF86D}" v="7" dt="2025-05-30T12:36:49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9079C9-3BA5-4B03-AD2E-1B39D3EE5E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88A8CC0-5000-4F04-858A-A9684B41E0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96B11C-E961-42DF-ABCA-09A3A34E5D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C62426-81B4-43AE-8D51-2EB9D1B39D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716F448-4D3F-4CB9-AEC6-1628A84C3F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7781FF-04B5-4C78-AA19-5C2257CA4C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1CB2BFB-624A-433D-8DAB-EEBEB24D01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C3FDD1-E8A7-4EEF-A932-4E5428E581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C89D6E-A0DC-4CFC-9F10-2CADDA838D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ED21EC-A455-4265-A374-7DAE7B8728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964C99-9B89-4E96-8E61-202955980A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082AE4-F46A-4133-ACE4-DC896070B6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7561AE-0575-47D6-B4E8-F1D5FE7FD3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22B242-60CC-4F52-B501-5EC28A29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E8CA39-C1A0-40A4-9F4E-F2980223CC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B07FDC-1FC1-4046-8F4A-EE86B7E4CB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425155-BCB7-40B7-B61B-4860EFCE3E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55280B-896F-48D6-B0AB-1BC7C9C5CE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25842E-8F97-4D7C-9FDA-E1010EE053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58356D-D313-422B-B331-D1EC95B3F7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29FE643-1154-4345-8404-E616A38116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63ECF1-BDB7-43BB-A49F-4217D52C31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BBE22C-6634-4DFD-B12F-71F82D2C3B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AC57E6-B554-4B8E-B9E9-771B6399A7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A04F37-FE83-43C6-997B-AEE3A800156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Grafik 7"/>
          <p:cNvPicPr/>
          <p:nvPr/>
        </p:nvPicPr>
        <p:blipFill>
          <a:blip r:embed="rId15"/>
          <a:srcRect t="12590" b="25700"/>
          <a:stretch/>
        </p:blipFill>
        <p:spPr>
          <a:xfrm>
            <a:off x="0" y="2058840"/>
            <a:ext cx="9143640" cy="3761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3056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Formatvorlagen des Textmasters bearbeiten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–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Zweite Ebene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Dritte Ebene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–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Vierte Ebene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»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Fünfte Ebene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160ED0-83F1-4E53-A8F2-E3764098A93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stanford.edu/blog/in-context-lear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acl.779.pdf" TargetMode="External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9288" TargetMode="External"/><Relationship Id="rId2" Type="http://schemas.openxmlformats.org/officeDocument/2006/relationships/hyperlink" Target="https://llama.meta.com/llama3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202.12837" TargetMode="External"/><Relationship Id="rId5" Type="http://schemas.openxmlformats.org/officeDocument/2006/relationships/hyperlink" Target="https://aclanthology.org/2023.findings-acl.247.pdf" TargetMode="External"/><Relationship Id="rId4" Type="http://schemas.openxmlformats.org/officeDocument/2006/relationships/hyperlink" Target="https://arxiv.org/abs/2111.0208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7230" TargetMode="External"/><Relationship Id="rId2" Type="http://schemas.openxmlformats.org/officeDocument/2006/relationships/hyperlink" Target="https://aclanthology.org/2023.findings-emnlp.1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2201.1190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205.11916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kBMFhNj_g" TargetMode="External"/><Relationship Id="rId2" Type="http://schemas.openxmlformats.org/officeDocument/2006/relationships/hyperlink" Target="https://arxiv.org/pdf/2307.09288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aiindex.stanford.edu/wp-content/uploads/2024/04/HAI_2024_AI-Index-Repor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optimum/concept_guides/quantization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05131.pdf" TargetMode="External"/><Relationship Id="rId2" Type="http://schemas.openxmlformats.org/officeDocument/2006/relationships/hyperlink" Target="https://arxiv.org/abs/1910.10683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5832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2.05171" TargetMode="External"/><Relationship Id="rId2" Type="http://schemas.openxmlformats.org/officeDocument/2006/relationships/hyperlink" Target="https://arxiv.org/pdf/2303.1271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4.1383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288.pdf" TargetMode="External"/><Relationship Id="rId2" Type="http://schemas.openxmlformats.org/officeDocument/2006/relationships/hyperlink" Target="https://arxiv.org/pdf/2302.13971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4-multimodal-intelligence/" TargetMode="External"/><Relationship Id="rId2" Type="http://schemas.openxmlformats.org/officeDocument/2006/relationships/hyperlink" Target="https://arxiv.org/pdf/2407.217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meta.com/blog/llama-3-2-connect-2024-vision-edge-mobile-devic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002.04745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910.07467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8083" TargetMode="External"/><Relationship Id="rId2" Type="http://schemas.openxmlformats.org/officeDocument/2006/relationships/hyperlink" Target="https://arxiv.org/pdf/1710.05941v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002.0520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5525" TargetMode="External"/><Relationship Id="rId2" Type="http://schemas.openxmlformats.org/officeDocument/2006/relationships/hyperlink" Target="https://arxiv.org/pdf/1503.0253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3-2-connect-2024-vision-edge-mobile-devices/" TargetMode="External"/><Relationship Id="rId2" Type="http://schemas.openxmlformats.org/officeDocument/2006/relationships/hyperlink" Target="https://arxiv.org/pdf/1910.01108v4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1.12948#cite.qwen2_5" TargetMode="External"/><Relationship Id="rId4" Type="http://schemas.openxmlformats.org/officeDocument/2006/relationships/hyperlink" Target="https://arxiv.org/pdf/2412.1511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19437" TargetMode="External"/><Relationship Id="rId2" Type="http://schemas.openxmlformats.org/officeDocument/2006/relationships/hyperlink" Target="https://arxiv.org/pdf/2401.04088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62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s.toronto.edu/~fritz/absps/jjnh9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713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6538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23/21-0998/21-0998.pdf" TargetMode="External"/><Relationship Id="rId2" Type="http://schemas.openxmlformats.org/officeDocument/2006/relationships/hyperlink" Target="https://openreview.net/pdf?id=qrwe7XHTmY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209.01667#cite.shazeer2017outrageously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" TargetMode="External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9.01667" TargetMode="External"/><Relationship Id="rId2" Type="http://schemas.openxmlformats.org/officeDocument/2006/relationships/hyperlink" Target="https://arxiv.org/pdf/2503.07137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-sphere.com/context-length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08.1240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306.15595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14135" TargetMode="External"/><Relationship Id="rId7" Type="http://schemas.openxmlformats.org/officeDocument/2006/relationships/hyperlink" Target="https://arxiv.org/pdf/2404.07143" TargetMode="External"/><Relationship Id="rId2" Type="http://schemas.openxmlformats.org/officeDocument/2006/relationships/hyperlink" Target="https://arxiv.org/pdf/1904.1050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404.09173" TargetMode="External"/><Relationship Id="rId5" Type="http://schemas.openxmlformats.org/officeDocument/2006/relationships/hyperlink" Target="https://aclanthology.org/2024.eacl-long.69.pdf" TargetMode="External"/><Relationship Id="rId4" Type="http://schemas.openxmlformats.org/officeDocument/2006/relationships/hyperlink" Target="https://arxiv.org/abs/2312.0075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03.15556.pdf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lm-scaling-laws" TargetMode="External"/><Relationship Id="rId2" Type="http://schemas.openxmlformats.org/officeDocument/2006/relationships/hyperlink" Target="https://www.lesswrong.com/posts/6Fpvch8RR29qLEWNH/chinchilla-s-wild-implications?utm_source=substack&amp;utm_medium=emai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4177" TargetMode="External"/><Relationship Id="rId2" Type="http://schemas.openxmlformats.org/officeDocument/2006/relationships/hyperlink" Target="https://arxiv.org/pdf/2307.0320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386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hyperlink" Target="https://arxiv.org/pdf/2110.08207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4615.pdf" TargetMode="External"/><Relationship Id="rId2" Type="http://schemas.openxmlformats.org/officeDocument/2006/relationships/hyperlink" Target="https://arxiv.org/pdf/2009.03300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1811.07871" TargetMode="External"/><Relationship Id="rId4" Type="http://schemas.openxmlformats.org/officeDocument/2006/relationships/hyperlink" Target="https://arxiv.org/pdf/2203.02155.pd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hyperlink" Target="https://proceedings.neurips.cc/paper_files/paper/2017/file/d5e2c0adad503c91f91df240d0cd4e49-Paper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706.03741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6347" TargetMode="External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2155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spr2024-lecture10-prompting-rlhf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707.06347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arxiv.org/pdf/2206.0768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4.13837" TargetMode="External"/><Relationship Id="rId4" Type="http://schemas.openxmlformats.org/officeDocument/2006/relationships/hyperlink" Target="https://arxiv.org/pdf/2201.08239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305.18290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1.12948" TargetMode="External"/><Relationship Id="rId2" Type="http://schemas.openxmlformats.org/officeDocument/2006/relationships/hyperlink" Target="https://arxiv.org/pdf/2212.08073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5509429" TargetMode="External"/><Relationship Id="rId2" Type="http://schemas.openxmlformats.org/officeDocument/2006/relationships/hyperlink" Target="https://arxiv.org/abs/1703.0517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roceedings.neurips.cc/paper_files/paper/2017/file/51e6d6e679953c6311757004d8cbbba9-Paper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3056"/>
                </a:solidFill>
                <a:latin typeface="Calibri"/>
              </a:rPr>
              <a:t>Advanced Methods in Text Analytics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69240" y="1051200"/>
            <a:ext cx="611712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65B57B-CA5C-41C1-BE4D-6A3BE51669E0}" type="slidenum">
              <a:t>1</a:t>
            </a:fld>
            <a:endParaRPr/>
          </a:p>
        </p:txBody>
      </p:sp>
      <p:pic>
        <p:nvPicPr>
          <p:cNvPr id="2" name="Picture 1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8" y="5976378"/>
            <a:ext cx="1342465" cy="485775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given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) instruction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(ii) examples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(often called demonstrations), language model performs the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Important: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no weight updates!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Not learning in the traditional sense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Note ICL also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based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on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transfer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learning</a:t>
            </a:r>
            <a:endParaRPr lang="en-US" sz="2000" b="1" spc="-1" err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The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in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question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de-DE" sz="1800" i="1" spc="-1" err="1">
                <a:solidFill>
                  <a:srgbClr val="003056"/>
                </a:solidFill>
                <a:latin typeface="Calibri"/>
                <a:cs typeface="Arial"/>
              </a:rPr>
              <a:t>pre-trained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language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typically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CLM)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Example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few-shot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most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common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ICL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):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DABB7-DFFA-82B7-6B78-78C4A9EE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51" y="3610516"/>
            <a:ext cx="5160099" cy="2249586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6124686" y="5828452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464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used in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one-shot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11</a:t>
            </a:fld>
            <a:endParaRPr/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5849212" y="5048825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DB004-7C81-F00F-C66C-385554D9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17249"/>
            <a:ext cx="4572000" cy="1317726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15D96796-5242-9995-9051-DCD3BE832BE9}"/>
              </a:ext>
            </a:extLst>
          </p:cNvPr>
          <p:cNvSpPr/>
          <p:nvPr/>
        </p:nvSpPr>
        <p:spPr>
          <a:xfrm>
            <a:off x="5849844" y="3038536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" name="Picture 7" descr="A close-up of a blue text&#10;&#10;Description automatically generated">
            <a:extLst>
              <a:ext uri="{FF2B5EF4-FFF2-40B4-BE49-F238E27FC236}">
                <a16:creationId xmlns:a16="http://schemas.microsoft.com/office/drawing/2014/main" id="{9DA55D90-2B74-7446-8545-E1E642A2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122369"/>
            <a:ext cx="4572000" cy="9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9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done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without task instructions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just examples: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CLM naturally completes given prompt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Does this really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Yes! First work to document this well was GPT-3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12</a:t>
            </a:fld>
            <a:endParaRPr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2830666-D36D-B2AC-C737-AE7C0609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97746"/>
            <a:ext cx="4572000" cy="289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C0A4-4EB3-33D1-5CB5-D7F6549ACA40}"/>
              </a:ext>
            </a:extLst>
          </p:cNvPr>
          <p:cNvSpPr txBox="1"/>
          <p:nvPr/>
        </p:nvSpPr>
        <p:spPr>
          <a:xfrm>
            <a:off x="5577460" y="4790166"/>
            <a:ext cx="1280539" cy="317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72394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 observed (using between 10 and 100 examples):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Larger model -&gt; better at ICL, largest models competitive with fine-tuning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Largest model made good use of task instruction in zero/one shot setting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Later studies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found ICL to be comparable to fine-tuning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Important question: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this work? </a:t>
            </a:r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13</a:t>
            </a:fld>
            <a:endParaRPr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F9AF2A-284C-D5B1-677C-D580CC0C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55" y="1153238"/>
            <a:ext cx="6070211" cy="31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4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ICL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ability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reported by GPT-3 authors has since been observed multiple times on multiple models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Generally observed only after models reach certain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other factors do matter, e.g. data quality, model architecture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Through the years, smaller models get better at this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Llama3-8B (2024)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comparable to/better than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Llama2-70B (2023)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ICL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There are no weight updates!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Models not (directly) trained on these tasks, e.g. sentiment analysis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Open research question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two main directions</a:t>
            </a: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There is indeed some form of learning happening in the forward pass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ICL seen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Bayesian inference perspective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Or ICL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5"/>
              </a:rPr>
              <a:t>gradient-descent perspective</a:t>
            </a: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Models don't learn the new tasks, exploit patterns seen during pre-training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correct labels not needed, just label distribution/space (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6"/>
              </a:rPr>
              <a:t>Min et al. 2022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46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Authors of GPT-3 suggested models learn "skills" during pre-training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Then use these "pattern recognition abilities" to perform new tasks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highlight that training examples may contain many such "subtasks"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15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9135C4-F637-393C-E05D-645C812A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59" y="2435245"/>
            <a:ext cx="6990796" cy="31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Also observed multiple times: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ICL performance highly sensitive to prompt given to model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(e.g. see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Lu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order of examples is relevant, distribution of labels is relevant,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prompting: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finding right prompt for model to perform well on task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Important example of impact of prompting: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chain-of-thought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Examples of thinking in steps helps e.g. math problems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  <a:hlinkClick r:id="rId4"/>
              </a:rPr>
              <a:t>Wei et al. 2022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16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EC59B7-85E8-A851-86F8-74E32B3A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44" y="3134289"/>
            <a:ext cx="5805111" cy="2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Kojima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extended the idea of chain-of-thought by simply prompting models to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"think step by step"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tested their approach with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   GPT-3 and in a zero-shot setting,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i.e. no demonstrations as in the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  top picture    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small addition to the prompt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significantly improved zero-shot 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       performance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Interpretation: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It seems by having models also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 predict text that explains 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reasoning increases probability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of tokens in correct answer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Next: overview of some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17</a:t>
            </a:fld>
            <a:endParaRPr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62BB2331-54B8-CAA2-AA90-33B71D7D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93" y="1814052"/>
            <a:ext cx="3933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Model Overview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6103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Training LLMs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has become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prohibitively expensive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Example: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LLaMa-2 70B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(2023)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trained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2 trillion tokens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(~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10TB of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open data), 6K GPUs, 12 days, 2M USD (source: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Intro to LLMs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by A. 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Karpathy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Some estimates go beyond 100M USD (source: Stanford's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AI Index Report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19</a:t>
            </a:fld>
            <a:endParaRPr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A8D200EF-9859-8D6B-6EF9-2EB853E2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58" y="2506539"/>
            <a:ext cx="7005483" cy="35594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LLMs: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Large Language Models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(vast majority are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causal LMs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i.e. CLMs)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Active/trendy research topic,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open questions/challenges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Above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line: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open source;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orange cards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instruction tuned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2" name="Textfeld 7"/>
          <p:cNvSpPr/>
          <p:nvPr/>
        </p:nvSpPr>
        <p:spPr>
          <a:xfrm>
            <a:off x="7361123" y="5056247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F9E69A-4CA5-493C-BEDC-C4414850FE8C}" type="slidenum"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35A85-2B08-5E12-250E-759F0CDA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187753"/>
            <a:ext cx="8507896" cy="28502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Once pre-trained,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is cheaper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(computationally)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Computationally much more feasible, e.g. with PEFT,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quantization</a:t>
            </a:r>
            <a:endParaRPr lang="de-DE" sz="1800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But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getting data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be challenging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Data quality matters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more than quantity at this stage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more reflective of relevant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downstream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e.g. chatbots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Also, fine-tuning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iterative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Observe problems, create data for adjusting, fine-tune, repeat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costs can be continuous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endParaRPr lang="en-US" sz="1800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Let’s have a look at some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first, a quick overview of architectures and training objectives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032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Architectures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1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All architectures are transformer-based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Causal LM, decoder-only (most common by far)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Decoder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autoregressively predicts new tokens conditioned only on output of decoder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GPT series (closed source, OpenAI),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LlaMA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series (open source,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MetaAI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  <a:endParaRPr lang="en-US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Encoder/decoder (less adopted in recent years)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Encoder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produces sequence of contextualized tokens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Decoder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autoregressively predicts new tokens conditioned on output of decoder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Cross-attention: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attends to output tokens from 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 model: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T5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UL2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Other less common architectures (for LLMs) exist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Encoder-only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Non-causal decoder only (bidirectional attention across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past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tokens)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05665A-5875-4AE7-8FA5-E43E14DA572E}" type="slidenum">
              <a:t>21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Training Objectives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1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(Full) Autoregressive/Causal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(CLM)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Most common approach, highly adopted since GPT-2 (2019)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Causal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masking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 (self-)attention scores 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KQ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matrix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Masked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language modeling: fill-in-the-blank task (less adopted)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Prefix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(less adopted)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Prefix: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fixed subsequence of first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tokens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predict tokens after prefix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Difference with CLMs: attention 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bidirectional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over prefix token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24" name="Grafik 6" descr="train_objectives.png"/>
          <p:cNvPicPr/>
          <p:nvPr/>
        </p:nvPicPr>
        <p:blipFill>
          <a:blip r:embed="rId2"/>
          <a:stretch/>
        </p:blipFill>
        <p:spPr>
          <a:xfrm>
            <a:off x="857160" y="3756207"/>
            <a:ext cx="7214760" cy="2330280"/>
          </a:xfrm>
          <a:prstGeom prst="rect">
            <a:avLst/>
          </a:prstGeom>
          <a:ln w="0">
            <a:noFill/>
          </a:ln>
        </p:spPr>
      </p:pic>
      <p:sp>
        <p:nvSpPr>
          <p:cNvPr id="125" name="Textfeld 7"/>
          <p:cNvSpPr/>
          <p:nvPr/>
        </p:nvSpPr>
        <p:spPr>
          <a:xfrm>
            <a:off x="6786720" y="605016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7C86A0-7618-4050-BBC4-6F2E7086C8A5}" type="slidenum">
              <a:t>22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1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Proprietary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models!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Closed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not all information is available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We’ve already discussed the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GPT architecture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in a previous lecture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Causal language modeling, decoder-only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number of parameters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117M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1.5B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175B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decoder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layers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12 layers of size 768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48 layers of size 1600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96 layers of size 12228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GPT-2 vs GPT-1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Small changes in architecture (discussed in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Transfer Learning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lecture)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Performed well on zero-shot tasks, but performance below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5ABE92-CD83-427D-AB4E-609736F56CE3}" type="slidenum">
              <a:t>23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4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ftr" idx="1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 vs GPT-2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Leap in few-shot performance via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Inspired to continue scaling up models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32" name="Grafik 6" descr="gpt3_icl.png"/>
          <p:cNvPicPr/>
          <p:nvPr/>
        </p:nvPicPr>
        <p:blipFill>
          <a:blip r:embed="rId2"/>
          <a:stretch/>
        </p:blipFill>
        <p:spPr>
          <a:xfrm>
            <a:off x="1071720" y="2214360"/>
            <a:ext cx="7000560" cy="3714840"/>
          </a:xfrm>
          <a:prstGeom prst="rect">
            <a:avLst/>
          </a:prstGeom>
          <a:ln w="0">
            <a:noFill/>
          </a:ln>
        </p:spPr>
      </p:pic>
      <p:sp>
        <p:nvSpPr>
          <p:cNvPr id="133" name="Textfeld 7"/>
          <p:cNvSpPr/>
          <p:nvPr/>
        </p:nvSpPr>
        <p:spPr>
          <a:xfrm>
            <a:off x="6858000" y="58579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2857C2-9BD7-4FA1-89A3-13C0086C6B86}" type="slidenum">
              <a:t>24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2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15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Codex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 fine-tuned on large corpus of GitHub code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Able to solve coding problems, improved performance on math problems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GPT-3.5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GPT-3-based models with stronger abilities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Abilities -&gt; not benchmarked tasks, evaluated by humans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How did they get better?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Model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alignment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ChatGPT: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fine-tuned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for dialogue (ability: communicate with humans)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GPT-4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Superior performance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human-generated tests compared to ChatGPT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Still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challenges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Mainly,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hallucinations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: false information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presented 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as fact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Perhaps a reminder: these are still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language models</a:t>
            </a:r>
            <a:endParaRPr lang="en-US" sz="1800" b="0" i="1" strike="noStrike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LLMs can predict facts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sometimes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i.e. may be used as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unreliable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databases </a:t>
            </a: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But no internal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"stop-and-think"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mechanism (on-going research, e.g.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FB1E8F1-D807-4248-BB0A-273755CA2D6F}" type="slidenum">
              <a:t>25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2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Highly valuable contribution!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"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LlaMA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is the new BERT"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Being open source, it sparked large number of research/applications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43" name="Grafik 6" descr="llama_tree.png"/>
          <p:cNvPicPr/>
          <p:nvPr/>
        </p:nvPicPr>
        <p:blipFill>
          <a:blip r:embed="rId2"/>
          <a:stretch/>
        </p:blipFill>
        <p:spPr>
          <a:xfrm>
            <a:off x="625964" y="1828618"/>
            <a:ext cx="7895961" cy="4191915"/>
          </a:xfrm>
          <a:prstGeom prst="rect">
            <a:avLst/>
          </a:prstGeom>
          <a:ln w="0">
            <a:noFill/>
          </a:ln>
        </p:spPr>
      </p:pic>
      <p:sp>
        <p:nvSpPr>
          <p:cNvPr id="144" name="Textfeld 7"/>
          <p:cNvSpPr/>
          <p:nvPr/>
        </p:nvSpPr>
        <p:spPr>
          <a:xfrm>
            <a:off x="7072200" y="592920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7B2991-E49C-4729-942C-E5FBD36FEEF2}" type="slidenum">
              <a:t>26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Important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open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LLM developed by META AI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LLaMA-1</a:t>
            </a:r>
            <a:r>
              <a:rPr lang="de-DE" sz="18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Decoder-only causal LM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Several sizes: 7B to 65B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Largest model has 80 layers of size 8192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only on publicly available data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Competitive with best LLMs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All weights (checkpoints), code made available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LLaMA-2</a:t>
            </a:r>
            <a:r>
              <a:rPr lang="de-DE" sz="20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Focused on fine-tuning for dialogue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Same architecture as LLaMA-1, but larger model at 70B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 40% more data than LLaMA-1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Released all pre-trained and fine-tuned models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7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0C4C-8B34-FBA3-28FE-124BB69D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9246A27-9AFB-E605-F0CE-00482540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64886DE-372B-7CBB-48D7-24E1DFFD0C3B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5AF513F6-9501-3D47-E2F6-70B8B5985E0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LlaMA-3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Improved quality and size of training data (15T vs 1.8T for Llama-2)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8B to 405B parameters (the largest model is dense, more soon)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Hidden representations size ranges from 4096 to 8192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Number of attention heads ranges from 32 to 128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Vocabulary size: 128.000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Llama-4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(2025)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No technical report released yet.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109B to 2T parameters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all models now sparse, i.e. relying on mixture-of-experts (more soon)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Interesting "mid-season" release: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4"/>
              </a:rPr>
              <a:t>Llama-3.2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Small 1B and 3B models achieved via model distillation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the following, we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briefly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discuss some common LLM components: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PreNorm vs PostNorm models, RMSNorm, SwiGLU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distillation, Mixture-of-Experts (MoE)</a:t>
            </a:r>
            <a:endParaRPr lang="en-US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B6A12ECA-1AEA-DAA9-DCE6-3FDDB27757E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40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0A6D-A1AA-5891-B4AE-592201BC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B929019-2129-4F87-6C6A-46EF9ABD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PreNorm vs PostNorm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A9D284F-0B11-C0CD-A029-7B5229ACD4A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2CEE79D-7CC1-DBEB-D7B6-0C60A4140CC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Following prior work,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Xiong et al. (2020)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argued that using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differently addresses gradient-based issues during training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proposed to move the </a:t>
            </a: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component from after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each self-attention and MLP layer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(image on left) to inside (and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before) each self-attention 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MLP layer (image on right)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variant is commonly used by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       some LLMs,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e.g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the Llama family</a:t>
            </a:r>
          </a:p>
          <a:p>
            <a:pPr marL="1714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But Llama models do not use 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LayerNorm</a:t>
            </a:r>
            <a:endParaRPr lang="en-US" err="1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use a variant: </a:t>
            </a: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RMSNorm</a:t>
            </a:r>
            <a:endParaRPr lang="en-US" sz="1800" err="1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395C007-C163-2FEC-E2BB-5326F85D366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C73C4-793C-BA8D-54A4-14D4CAD4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94" y="1828240"/>
            <a:ext cx="3601571" cy="39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9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1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885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LLMs distinguished by: 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 size --&gt; (ii) what they can do --&gt; (iii) how they are used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way we use 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has changed over time,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 history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Statistical LMs: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count-based, 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-gram models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Neural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FNNs/RNNs, task-specific downstream data and architectures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Pre-trained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transfer learning, task-specific data, general architecture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Large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as PLMs but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sometimes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no task-specific data required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endParaRPr lang="de-DE" sz="18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99" name="Grafik 6" descr="lm_history_by_usability.png"/>
          <p:cNvPicPr/>
          <p:nvPr/>
        </p:nvPicPr>
        <p:blipFill>
          <a:blip r:embed="rId2"/>
          <a:stretch/>
        </p:blipFill>
        <p:spPr>
          <a:xfrm>
            <a:off x="412426" y="3429931"/>
            <a:ext cx="8320320" cy="2858760"/>
          </a:xfrm>
          <a:prstGeom prst="rect">
            <a:avLst/>
          </a:prstGeom>
          <a:ln w="0">
            <a:noFill/>
          </a:ln>
        </p:spPr>
      </p:pic>
      <p:sp>
        <p:nvSpPr>
          <p:cNvPr id="100" name="Textfeld 7"/>
          <p:cNvSpPr/>
          <p:nvPr/>
        </p:nvSpPr>
        <p:spPr>
          <a:xfrm>
            <a:off x="7007766" y="6312821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4A91FF-DA7C-4031-BCA1-2A8D04C9FDFF}" type="slidenum">
              <a:t>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17D3-0226-FCEB-D8BA-8E42A8B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7950587A-B214-3F83-8839-9CD9964F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RMSNorm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5859D55-9E11-91D0-4ABE-059D5BA7206D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0BF97386-9D48-8B2C-7E3D-32B437B5882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Recall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spc="-1">
                <a:solidFill>
                  <a:srgbClr val="003056"/>
                </a:solidFill>
                <a:latin typeface="DejaVu Sans"/>
                <a:ea typeface="Calibri"/>
                <a:cs typeface="Calibri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t’s a form of centering data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address internal distribution shifts to make training more stable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given output vector 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for some hidden layer, compute its mean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standard deviation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center a’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(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/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Finally,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data: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LayerNorm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γ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γ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being learned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Zhang et al. (2019)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argued that only the scaling component is necessary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proposed simpler variant: not using mean centering 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was scaling and normalization based on root-mean-square (RMS)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showed experimentally: </a:t>
            </a:r>
          </a:p>
          <a:p>
            <a:pPr marL="856615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Using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RMSNorm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gave similar or more effective performance</a:t>
            </a:r>
            <a:endParaRPr lang="en-US" sz="1800"/>
          </a:p>
          <a:p>
            <a:pPr marL="342900" indent="-4572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4B9A3C1-127F-47DD-304A-6B6BCB4160E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79959-B30A-0D4C-570B-5472AE7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87" y="4124739"/>
            <a:ext cx="6255027" cy="11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8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9362-9514-2A99-882E-E3D8F260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0C37A01-73FB-4540-5C36-28EDD2B7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SwiGLU Activations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8A00C867-AEF5-9307-A4E3-7CCEA28F9EF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D96BC179-2E90-4DB7-0166-B3CAA93B7E7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Combination of two forms of activations: Swish and GLU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Swish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</a:rPr>
              <a:t>Swish(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) =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·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βx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input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vector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sigmoid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learned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Roughly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smooth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non-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monotonic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version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ReLU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GLU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GLU(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W, V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linear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projections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and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their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biases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⊗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element-wise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product</a:t>
            </a:r>
            <a:endParaRPr lang="el-GR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Note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this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means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some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LLMs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have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three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projections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in MLP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layers</a:t>
            </a:r>
            <a:endParaRPr lang="el-GR" sz="18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Here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W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typical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V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 2nd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SwiGLU activations</a:t>
            </a: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endParaRPr lang="el-GR" sz="2000"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Swish</a:t>
            </a:r>
            <a:r>
              <a:rPr lang="el-GR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cs typeface="Arial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Found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significantly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increase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performance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compared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ReLU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Swish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activations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30026A6-A4D5-0E78-C2DE-51F302BA693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34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1A0E-1BFF-6CFC-4182-6D989C3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27A01BD-D846-8592-6612-1FEBF1D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 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5074EDE-6442-6C25-FDEA-A5A90506CAE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935B9CCF-3D29-65B4-6D2E-469CD9FC9D8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Hinton et al. (2015)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Often referred to as </a:t>
            </a:r>
            <a:r>
              <a:rPr lang="en-US" sz="1800" i="1" spc="-1">
                <a:solidFill>
                  <a:srgbClr val="003056"/>
                </a:solidFill>
                <a:latin typeface="Calibri"/>
                <a:hlinkClick r:id="rId3"/>
              </a:rPr>
              <a:t>knowledge distillation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Motivation: models are functions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Have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smaller model (student)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behave as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larger model (teacher)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200" spc="-1">
                <a:solidFill>
                  <a:srgbClr val="003056"/>
                </a:solidFill>
                <a:latin typeface="Calibri"/>
              </a:rPr>
              <a:t>How?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Hinton proposed using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teacher's (token) distribution as target for student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distribution is richer than final predictions, especially with higher temperature, which they suggested should be increased during training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B17D6EF-1E04-F5A1-22E6-0CC9C6795C6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32</a:t>
            </a:fld>
            <a:endParaRPr/>
          </a:p>
        </p:txBody>
      </p:sp>
      <p:pic>
        <p:nvPicPr>
          <p:cNvPr id="2" name="Picture 1" descr="A diagram of a teacher and student&#10;&#10;AI-generated content may be incorrect.">
            <a:extLst>
              <a:ext uri="{FF2B5EF4-FFF2-40B4-BE49-F238E27FC236}">
                <a16:creationId xmlns:a16="http://schemas.microsoft.com/office/drawing/2014/main" id="{64B8081A-AE1E-2BBE-2F53-0C1579FA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72" y="4038552"/>
            <a:ext cx="5447765" cy="1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379F-0A7B-9BED-AADC-2A1773E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2025B39-17FC-5C10-0CD4-ECBABAC9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85FC015-0800-8058-AE40-2F90C3130D7F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C707BF9-83D4-16F2-645C-D5CC7BCA637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Common choices for distillation loss: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KL-Divergence (distance between distributions)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Mean squared error (MSE)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Combination of the two, or with others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loss often linearly combined with CE loss for LM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DistilBERT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also used cosine embedding loss, aligns teacher/student vectors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Can also include targets from multiple teachers (multi-signal distillation)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is quite popular today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As mentioned, the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Llama-3.2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family has two small models (1B and 3B) distilled from larger models Llama-3.1 (8B and 70B)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Companies like DeepSeek provided smaller models in their family, students were models like Llama or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Qwen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teacher was their flagship model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DeepSeek-R1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6E24EF8-AB79-19AD-F51E-13CC3BBD92A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649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F519-6597-0EED-8DB5-B9EC1CDCE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C7679D10-00A2-E6E0-1BE1-09DE2B13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Sparse vs Dense Models 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1F44A1E5-6CF0-E784-462E-AB94FBF97A47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5ABE3E8-3B79-6312-6A4B-EC1673838CA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Dense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uses all its weights for any given input at inference time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I.e. the type of architecture used by all models discussed so far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only uses subset of its weights for any given input at             inference time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Popular sparse architecture in LLMs: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mixture-of-experts (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Scaling model parameters less expensive if model is sparse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LLMs: the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Mixtral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family,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DeepSeek-V3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(671B parameters)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the following slides, we go over the basics of MoE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1C6A1A34-544F-2ED0-23A6-359226A574A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45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FE79-68BF-C019-51F1-D79E84770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46ED867-B14F-0AC4-DBFE-EA0320E6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Mixture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Experts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D9BDBB0-4D1D-C776-68A6-C839ADA9A5F4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030826E-602A-197D-B2E5-0BF03AFF03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Popular architecture for deep learning models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Above arrow: open source, below arrow: closed source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21331A6-FBA8-81E3-A0A4-1746176A155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35</a:t>
            </a:fld>
            <a:endParaRPr/>
          </a:p>
        </p:txBody>
      </p:sp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A4398FAA-98DA-3C90-921C-1360464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965153"/>
            <a:ext cx="7536657" cy="3820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E7782-34F5-7270-3C33-94526AFB82E2}"/>
              </a:ext>
            </a:extLst>
          </p:cNvPr>
          <p:cNvSpPr txBox="1"/>
          <p:nvPr/>
        </p:nvSpPr>
        <p:spPr>
          <a:xfrm>
            <a:off x="7100481" y="5739820"/>
            <a:ext cx="1485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4498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EC2F-E28A-4277-4277-839C802F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497C5DB-DD78-BCE3-15C0-757FB48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(2)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103F75F-EDE3-6C37-13E5-B539169C4B2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7A48961-E871-831B-26DC-B6E5FFDE10D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Part of the ML toolbox for 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many decades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already</a:t>
            </a:r>
            <a:endParaRPr lang="en-US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Basic intuition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Use different "parts" of the model for different inputs given to 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"part" is typically a component or subnetwork within 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subnetwork specialized to handle some type of input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Concretely, a </a:t>
            </a: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consists of the following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components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Set of expert networks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E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{E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…, E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}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Gating/routing function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G: T --&gt; E</a:t>
            </a:r>
            <a:r>
              <a:rPr lang="en-US" sz="1800" i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designed to choose set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 &lt; 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for each portion of training data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 strategy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determines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how data is distributed among experts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linear combination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of experts' output weighted by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could we implement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function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?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67330F7-92D8-88AD-3D32-8A4511FC5C2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36</a:t>
            </a:fld>
            <a:endParaRPr/>
          </a:p>
        </p:txBody>
      </p:sp>
      <p:pic>
        <p:nvPicPr>
          <p:cNvPr id="2" name="Picture 1" descr="Diagram of a diagram of a diagram&#10;&#10;AI-generated content may be incorrect.">
            <a:extLst>
              <a:ext uri="{FF2B5EF4-FFF2-40B4-BE49-F238E27FC236}">
                <a16:creationId xmlns:a16="http://schemas.microsoft.com/office/drawing/2014/main" id="{1368ABCA-6CEA-F660-ADB8-E8381824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8" y="3146149"/>
            <a:ext cx="2939655" cy="3080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28C9C-B713-F2B6-3593-450111506A87}"/>
              </a:ext>
            </a:extLst>
          </p:cNvPr>
          <p:cNvSpPr txBox="1"/>
          <p:nvPr/>
        </p:nvSpPr>
        <p:spPr>
          <a:xfrm>
            <a:off x="6992488" y="6150472"/>
            <a:ext cx="1548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03867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0472-8B48-EA09-95CE-3F66FE3A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DC934FF-07DD-A347-465F-63B41CD1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(3)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754C343-1D10-1F72-F92C-6BE5216F9C0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43FBB91A-33C4-3134-4605-398F76EC8E2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Common choice for routing function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</a:t>
            </a:r>
            <a:r>
              <a:rPr lang="en-US" sz="1800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b="1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typically same input given to 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typically referred to as routing scores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Interpretation of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20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it acts as a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input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gives probability of selecting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j-</a:t>
            </a:r>
            <a:r>
              <a:rPr lang="en-US" sz="1800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</a:t>
            </a:r>
            <a:r>
              <a:rPr lang="en-US" sz="1800" i="1" spc="-1" dirty="0" err="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R</a:t>
            </a:r>
            <a:r>
              <a:rPr lang="en-US" sz="1800" i="1" spc="-1" baseline="30000" dirty="0" err="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k</a:t>
            </a:r>
            <a:r>
              <a:rPr lang="en-US" sz="1800" i="1" spc="-1" baseline="30000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 x d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where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is s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ize of 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 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number of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modern NLP,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Shazeer et al. (2017)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used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in a two-layered stacked RNN (with LSTMs) for machine translation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added a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between RNN layers (input to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experts: tokens)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Each expert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linear layer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(they used up to thousands of experts)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as above but they added a sparsity constraint</a:t>
            </a:r>
            <a:endParaRPr lang="en-US" sz="1800" i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Sparsity: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top-k(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i.e. only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used for each input for efficiency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y =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∑</a:t>
            </a:r>
            <a:r>
              <a:rPr lang="en-US" sz="2000" i="1" spc="-1" baseline="-25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G(</a:t>
            </a:r>
            <a:r>
              <a:rPr lang="en-US" sz="2000" b="1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 dirty="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E</a:t>
            </a:r>
            <a:r>
              <a:rPr lang="en-US" sz="2000" i="1" spc="-1" baseline="-25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2000" b="1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where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G(</a:t>
            </a:r>
            <a:r>
              <a:rPr lang="en-US" sz="2000" b="1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n-US" sz="2000" i="1" spc="-1" dirty="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Softmax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(top-k(</a:t>
            </a:r>
            <a:r>
              <a:rPr lang="en-US" sz="1800" b="1" i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b="1" i="1" spc="-1" dirty="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))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Routing strategy: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level of specialization (token-level, task-level, etc.)</a:t>
            </a:r>
          </a:p>
          <a:p>
            <a:pPr marL="80010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E.g. select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experts per token, use per-task experts with unlearned routing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A6DB12C-BFFC-DDA1-723F-067BFA0FF24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B4C-6363-7EA6-2211-ACFF17C8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3EA12D9-BA96-C170-718C-87DBDA4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Training MoE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D0980EB-1267-A228-B9B4-38385BB520A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3DF3F6B-253E-3EB1-71CC-1F8310C0A98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examples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 different experts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can cause training issues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 of routing: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 which of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to send each input to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Discrete decision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can be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problematic for gradient-based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used the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Specifically,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selecting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Their implementation of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did not cause problems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Other strategies exist, e.g. based on hashing, reinforcement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Another potential issue: 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load balancing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al., as well as prior work, noted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converges to favoring few experts 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vicious cycle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few experts get chosen the most, they see more data, get better at the task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Often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addressed with auxiliary loss function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encourages that each expert sees an equal amount of tokens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during training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Same idea was applied a few years later to the transformer architecture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D92D6DA-6487-DB3A-DD8B-A3BC62FF068D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8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401B-C4AB-FD42-4B87-5D764658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6771217-AEDB-B430-6619-A45D7DA5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Transformers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2C91034-283E-3047-E963-84011BEB75C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8EDDC35E-399A-49C8-6769-9E5A2101818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Lepikhin et al. (2021)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Fedus et al. (2022)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95F43AA-B8BA-C98A-E466-322690F088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39</a:t>
            </a:fld>
            <a:endParaRPr/>
          </a:p>
        </p:txBody>
      </p:sp>
      <p:pic>
        <p:nvPicPr>
          <p:cNvPr id="3" name="Picture 2" descr="A diagram of a model&#10;&#10;AI-generated content may be incorrect.">
            <a:extLst>
              <a:ext uri="{FF2B5EF4-FFF2-40B4-BE49-F238E27FC236}">
                <a16:creationId xmlns:a16="http://schemas.microsoft.com/office/drawing/2014/main" id="{698FF08A-3DCA-E2CC-B977-12DC2BC2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" y="1603513"/>
            <a:ext cx="4871002" cy="2468218"/>
          </a:xfrm>
          <a:prstGeom prst="rect">
            <a:avLst/>
          </a:prstGeom>
        </p:spPr>
      </p:pic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E0DD1241-7067-C51E-F36C-DB1C5E7B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890" y="4077943"/>
            <a:ext cx="5006837" cy="24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51869-FAA6-9401-3539-C7913A4F8B64}"/>
              </a:ext>
            </a:extLst>
          </p:cNvPr>
          <p:cNvSpPr txBox="1"/>
          <p:nvPr/>
        </p:nvSpPr>
        <p:spPr>
          <a:xfrm>
            <a:off x="1449934" y="4178694"/>
            <a:ext cx="15219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6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6480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0360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What can LLMs do? (1)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learning abilities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Zero shot, or few shot tasks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via 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Other “emergent abilities”, mostly related to text generation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What can LLMs do? (2)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Solve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tasks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following instructions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not trained or tuned for it,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task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"summarize", "write a poem",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"summarize the following article into a single sentence"</a:t>
            </a:r>
            <a:endParaRPr lang="en-US" i="1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New tuning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methods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developed for this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ea typeface="+mn-lt"/>
                <a:cs typeface="+mn-lt"/>
              </a:rPr>
              <a:t>Still, essentially pre-trained LMs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(can do transfer learning, PEFT, etc.)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LLMs also come with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new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challenges: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Expensive to train, bias and fairness, data privacy, hallucinations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this lecture,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we focus 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methods/models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 a laundry list! (New models regularly, many won't stand test of time)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comprehensive overview of methods, see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and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Industry: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get LLMs to perform better, apply them to real-world, sell them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Academia: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study LLMs, understand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7497A8-7E1F-45D3-91D1-10848132C468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9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FCEC-71A9-CA44-965B-01B81E74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06DDE1D-F1F7-269E-4C13-708CD280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LLMs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040B00A-5745-AAE9-3457-A0FF95DA5A4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143AAD5-DDA7-23DE-C90E-48D5033E5E6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Mixtral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models mostly followed prior work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As shown in previous slide, i.e.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with transformers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Also,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-based routing function, top-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routing strategy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used </a:t>
            </a:r>
            <a:r>
              <a:rPr lang="en-US" sz="18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as experts (LLM-era activations)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DeepSeek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models introduced 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ideas</a:t>
            </a:r>
            <a:endParaRPr lang="en-US" sz="2000" b="1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shared experts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always on to capture constantly needed knowledge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Split internal (large) dimension in MLP layers into two separate up-projections to allow more 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fine-grained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term "expert" can be misleading, depends on routing strategy</a:t>
            </a:r>
            <a:endParaRPr lang="en-US" sz="2000" b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Resulting experts not necessarily "experts" in math, translation, etc.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 can, but often doesn't, make such decisions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Instead, model is allowed to organize experts as needed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It's more akin to using multiple self-attention heads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can be experts in subtasks, e.g.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 "copy-paste" attention head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more on </a:t>
            </a:r>
            <a:r>
              <a:rPr lang="en-US" sz="2000" spc="-1" dirty="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see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or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FC3C203E-52C7-7CBC-DEDC-12B80358AB4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Something not discussed so far: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size of context window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Expensive due to quadratic cost of attention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Constant effort to increase size with every new model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41</a:t>
            </a:fld>
            <a:endParaRPr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EDCBB124-35A1-190F-F20A-1024EE29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3" y="2249905"/>
            <a:ext cx="6988341" cy="3671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019B5-113C-C4AD-5AD9-6B9B015997B0}"/>
              </a:ext>
            </a:extLst>
          </p:cNvPr>
          <p:cNvSpPr txBox="1"/>
          <p:nvPr/>
        </p:nvSpPr>
        <p:spPr>
          <a:xfrm>
            <a:off x="6769011" y="5944648"/>
            <a:ext cx="1304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1986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Several methods developed to increase context length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Different types of methods: e.g. positional embeddings, more efficient types of attention, new model architectures, we discuss a few below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ALiBi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positional embeddings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Press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Position encoded as linear term added to attention score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Allows training with shorter sequence, use longer sequence for inference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Requires using such positional embeddings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42</a:t>
            </a:fld>
            <a:endParaRPr/>
          </a:p>
        </p:txBody>
      </p:sp>
      <p:pic>
        <p:nvPicPr>
          <p:cNvPr id="2" name="Picture 1" descr="A white and blue squares with black numbers and a white background&#10;&#10;Description automatically generated">
            <a:extLst>
              <a:ext uri="{FF2B5EF4-FFF2-40B4-BE49-F238E27FC236}">
                <a16:creationId xmlns:a16="http://schemas.microsoft.com/office/drawing/2014/main" id="{4CBD6ACF-7038-FCCB-7183-DBD3DA9C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3730708"/>
            <a:ext cx="4572000" cy="1990531"/>
          </a:xfrm>
          <a:prstGeom prst="rect">
            <a:avLst/>
          </a:prstGeom>
        </p:spPr>
      </p:pic>
      <p:pic>
        <p:nvPicPr>
          <p:cNvPr id="3" name="Picture 2" descr="A graph of numbers and lines&#10;&#10;Description automatically generated">
            <a:extLst>
              <a:ext uri="{FF2B5EF4-FFF2-40B4-BE49-F238E27FC236}">
                <a16:creationId xmlns:a16="http://schemas.microsoft.com/office/drawing/2014/main" id="{E3F984B2-1E93-905F-3E8F-B12E3A8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0" y="3432424"/>
            <a:ext cx="3298658" cy="25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(3)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Position Interpolation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Extend position embeddings beyond size used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With a bit of fine-tuning, applicable to models that used different positional embedding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DC2E-208F-9C2E-D720-A1B7EC96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85" y="2401477"/>
            <a:ext cx="4050631" cy="35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(4)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efficient forms of attention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Sparse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consider only subset of attention matrix, e.g. locality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Flash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GPU optimization of forward/backward pass operations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later tutorials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Mamba Architecture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Dao et al. 2023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state-based model allows longer input sequences similar to how RNNs did (see also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Le Bronnec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TransformerFAM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6"/>
              </a:rPr>
              <a:t>Hwang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introduce LSTM-like mechanism in transformers</a:t>
            </a:r>
            <a:endParaRPr lang="en-US"/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Leave-No-Context-Behind (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7"/>
              </a:rPr>
              <a:t>Munkhdalai et al. 2024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 too new, impact unclear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Highlights this challenge is an open-question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Parameter count/context window show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scaling up big part of progress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Why?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44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2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Chinchilla scaling laws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introduced by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Hoffmann et al. (2022)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Modeled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cross-entropy loss as function of model size and data size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Loss measured in </a:t>
            </a:r>
            <a:r>
              <a:rPr lang="en-US" sz="1800" b="0" i="1" strike="noStrike" spc="-1" err="1">
                <a:solidFill>
                  <a:srgbClr val="003056"/>
                </a:solidFill>
                <a:latin typeface="Calibri"/>
              </a:rPr>
              <a:t>nats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i.e. like bits but using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ln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(explained in past tutorial)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 measured in number of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size measured in number of tokens in training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Specifically: 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L(N,D) = E +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+ B/D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β</a:t>
            </a:r>
            <a:endParaRPr lang="de-DE" sz="1800" b="0" i="1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size,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D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data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ideal loss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from infinitely big model with infinite training data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represents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how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based on its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B/D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how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based 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its training data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optimized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L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under constraint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 = 6ND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where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is compute power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They fitted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B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using data from lots of pre-training experiments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Different model sizes (70M to 16B), different data sizes (5B to 500B)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E79C9F-430B-42C7-A7A9-8FA0F6737821}" type="slidenum">
              <a:t>45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derived the following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optimal sizes of model and data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0.6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0.45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0.3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0.55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Heatmap of loss w.r.t.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 and data size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They trained their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Chinchilla model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on more data, as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suggested by the law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It outperforms many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models, even those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with many more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parameters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46</a:t>
            </a:fld>
            <a:endParaRPr/>
          </a:p>
        </p:txBody>
      </p:sp>
      <p:pic>
        <p:nvPicPr>
          <p:cNvPr id="2" name="Picture 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5DE5337-57EB-629F-0037-4FD2C104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99" y="1714500"/>
            <a:ext cx="5272436" cy="42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2846-C1A9-5260-3B44-2BB64D52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54BECB98-7175-668F-2C4A-5F1DB1B8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A1CAB024-273F-025C-4121-FDE1AA5EE683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0DB378EB-FC29-6A2E-91DE-6E6FFD4562D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This tells us,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for given compute power C </a:t>
            </a: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(in flops),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how much data to use to achieve optimal loss for a given model size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for 67B parameters, use 1.7 trillion tokens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GPT-3 trained on 300B tokens,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should have had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15B parameters, not 175B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</a:rPr>
              <a:t>With that data size, growing model beyond 15B makes little difference 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Law makes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assumptions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applies to CLMs using a specific form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of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learning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rate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scheduler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Such laws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nevertheless useful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test training tricks on smaller model, see how performance would scale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When plotted,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scaling laws predict improvement with scale!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Limitation: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focused on loss reduction, may not translate to actual tasks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</a:rPr>
              <a:t>For nice explanations on the topic, see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 and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.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2598EC0-EE58-E193-E408-32A2725E92F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32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CAA5-D2CB-948A-1E75-F6E7E79B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8C20AB34-BEA4-5E02-4334-B755A23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0607A633-3D41-F7D5-A966-977551C291A7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B52691E2-1DE5-32CF-060D-5A6A3D48BA1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Recently, these scaling laws have been under question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 main focus of criticism is their oversimplicity 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Diaz et al. (2024)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 that despite scaling up training sets, performance on more specific settings don’t scale as described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argue for considering other factors besides model and data size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evaluation data size, qualitative and use-case dependent evaluation metrics  </a:t>
            </a:r>
            <a:endParaRPr lang="en-US" sz="1800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Isik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scaling laws by focusing on machine translation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target is not training loss, but performance on translation task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that size of downstream data, as well as alignment of distribution of pre-training and downstream data are also important factors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Thus, scaling laws work differently in this case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4"/>
              </a:rPr>
              <a:t>Liu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how model performance can be predicted on downstream tasks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impactful factors like model architecture and dataset distribution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A033B865-8C1E-52B6-FD83-F1EE42BE92E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61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Pre-Training vs Fine-Tuning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Many more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more details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about each model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size of training set,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ensemble or not (i.e. sparse vs dense),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etc.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Most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proprietary LLMs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are accessed via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APIs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Useful for research and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research challenging, key information unknown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are benchmark test sets seen during training?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Note 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pattern in latest LLMs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GPT-3.5: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GPT-3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ChatGPT: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for dialogue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LLaMA-2: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focused on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methods essential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to latest LLM success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 least as measured by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language understanding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safer use in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NLU = natural language understanding (i.e. reading comprehension)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go over the basics of fine-tuning LLMs!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Outline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1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Overview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Tuning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16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Alignment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221301-9728-434F-99D7-54AEC6583B52}" type="slidenum">
              <a:t>5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ftr" idx="2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3056"/>
                </a:solidFill>
                <a:latin typeface="Calibri"/>
              </a:rPr>
              <a:t>LLM Tuning</a:t>
            </a:r>
            <a:endParaRPr lang="de-DE" sz="36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E10392-9544-4896-A405-7FACFF64C053}" type="slidenum">
              <a:t>50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2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Predicting next word is not the same as “follow user’s instructions”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0" name="Grafik 6" descr="lms_assistant_1.png"/>
          <p:cNvPicPr/>
          <p:nvPr/>
        </p:nvPicPr>
        <p:blipFill>
          <a:blip r:embed="rId2"/>
          <a:stretch/>
        </p:blipFill>
        <p:spPr>
          <a:xfrm>
            <a:off x="928800" y="1943280"/>
            <a:ext cx="7286400" cy="2342520"/>
          </a:xfrm>
          <a:prstGeom prst="rect">
            <a:avLst/>
          </a:prstGeom>
          <a:ln w="0">
            <a:noFill/>
          </a:ln>
        </p:spPr>
      </p:pic>
      <p:sp>
        <p:nvSpPr>
          <p:cNvPr id="161" name="Textfeld 7"/>
          <p:cNvSpPr/>
          <p:nvPr/>
        </p:nvSpPr>
        <p:spPr>
          <a:xfrm>
            <a:off x="7072200" y="433584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66A32A-C993-4D7D-A019-0681BCEF482C}" type="slidenum">
              <a:t>51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2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crucial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to LLMs ability to communicate, solve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5" name="Grafik 8" descr="lms_assistant_2.png"/>
          <p:cNvPicPr/>
          <p:nvPr/>
        </p:nvPicPr>
        <p:blipFill>
          <a:blip r:embed="rId2"/>
          <a:stretch/>
        </p:blipFill>
        <p:spPr>
          <a:xfrm>
            <a:off x="928800" y="1901160"/>
            <a:ext cx="7429320" cy="2598840"/>
          </a:xfrm>
          <a:prstGeom prst="rect">
            <a:avLst/>
          </a:prstGeom>
          <a:ln w="0">
            <a:noFill/>
          </a:ln>
        </p:spPr>
      </p:pic>
      <p:sp>
        <p:nvSpPr>
          <p:cNvPr id="166" name="Textfeld 9"/>
          <p:cNvSpPr/>
          <p:nvPr/>
        </p:nvSpPr>
        <p:spPr>
          <a:xfrm>
            <a:off x="7215120" y="45007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C6535C-F0E3-414B-8B5F-5390F030EE27}" type="slidenum">
              <a:t>52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2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To improve usability of LLMs, tuning LLMs has focused on: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Performing many generative tasks, e.g. "explain moon landing"</a:t>
            </a:r>
            <a:endParaRPr lang="en-US" sz="1600" b="1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Providing truthful, non-toxic answers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achieve the first point?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Tune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weights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new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Before: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fine-tuning typically on chosen task, required few labels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Now: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fine-tuning in many tasks, requires many labels per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are more labels required for LLM tuning?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Because goal is more general: to perform well on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many new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this section, common approach for LLM tuning: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What about the second point above?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Also in this section, main approach for this goal: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RLHF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C476E2-78C6-4901-BFB4-ECD9AF1B6E06}" type="slidenum">
              <a:t>53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Question: can LLMs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perform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well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tasks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not seen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training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/tuning?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I.e. zero-shot generalization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That’s general goal of instruction tuning (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Sanh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Wei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73" name="Grafik 6" descr="t0_instruction_tuning.png"/>
          <p:cNvPicPr/>
          <p:nvPr/>
        </p:nvPicPr>
        <p:blipFill>
          <a:blip r:embed="rId4"/>
          <a:stretch/>
        </p:blipFill>
        <p:spPr>
          <a:xfrm>
            <a:off x="1500120" y="2263680"/>
            <a:ext cx="6292440" cy="3808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train models to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get better at zero-shot task solving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so long as those tasks come with text-based instructions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models learn to "follow instructions"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Important: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measured as models performing NEW tasks not seen during pre-training or tuning, otherwise phrase "follow instructions" is vague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does instruction tuning work?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Update weights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by training models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to solve many different supervised tasks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that come with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a combination of (standard) fine-tuning with ICL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approach: 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Cast NLP tasks as text-to-text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(see image in previous slide)</a:t>
            </a:r>
            <a:endParaRPr lang="en-US" sz="1800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Keep CLM objective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(no switch to supervised objective, e.g. classification)</a:t>
            </a:r>
            <a:endParaRPr lang="en-US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on some set of tasks, validate/test on DIFFERENT set of 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visualize this.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check that models can "follow instructions"?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Evaluate performance on tasks not seen in training or tuning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Image from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</a:t>
            </a:r>
            <a:r>
              <a:rPr lang="en-US" sz="2000" u="sng" spc="-1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How does this relate to standard fine-tuning and ICL?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has components of both, but also different from both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56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DEBB166D-39E0-7840-1131-D2967FA4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31" y="2297324"/>
            <a:ext cx="6971825" cy="28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7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images from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Wei et al.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Standard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both cases, note the use of the different tasks A, B, C, D, ...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57</a:t>
            </a:fld>
            <a:endParaRPr/>
          </a:p>
        </p:txBody>
      </p:sp>
      <p:pic>
        <p:nvPicPr>
          <p:cNvPr id="2" name="Picture 1" descr="A diagram with black text&#10;&#10;Description automatically generated">
            <a:extLst>
              <a:ext uri="{FF2B5EF4-FFF2-40B4-BE49-F238E27FC236}">
                <a16:creationId xmlns:a16="http://schemas.microsoft.com/office/drawing/2014/main" id="{58DEDF9F-0CF3-FD4D-9F9C-D8369373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1889245"/>
            <a:ext cx="4572000" cy="1391093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B0FE2F3F-4D35-F024-2311-BA9C618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32" y="3865115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7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update weights based on new (typically supervised) task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perform well at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specific task used in fine-tuning 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Data typically as input-label pairs,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(email, label)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for spam detection.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update model weights based on several (typically supervised) tasks that are text-based and include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perform well on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new tasks not seen during training or tuning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Tasks must include text-based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.g. "Read the following email and tell me whether it's spam or not"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In other words: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Goal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aim of instruction tuning is more generally useful model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Data format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as fine-tuning data more akin to standard ML data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data includes text, instructions, similar to how humans follow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966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</a:t>
            </a:r>
            <a:endParaRPr lang="en-US"/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instruction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examples of task, model performs task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Similar to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data format</a:t>
            </a: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Different from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no weight updates in ICL!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ICL: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Instruction-tuning: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59</a:t>
            </a:fld>
            <a:endParaRPr/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BCB0256-1D7E-4936-A53C-83A116C5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2" y="2864237"/>
            <a:ext cx="4572000" cy="958788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DC3A8876-29BA-8BAC-3CE9-4CFD1BE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4434243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In-Context Learning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6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Limitations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87235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generally useful models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brings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challenges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tasks don’t have clear answers, e.g. write a story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LMs work at token level, some mistakes bigger than others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“Avatar is a fantasy movie”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fantasy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adventure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less problematic than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movie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book 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Limitation 1: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requires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lots of data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since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entire model often tuned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PEFT methods can also be used for this, can be competitive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Many recent benchmarks designed for LLM fine-tuning (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MMLU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Big-Bench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Limitation 2: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LM objective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human intent (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4"/>
              </a:rPr>
              <a:t>Ouyang et al. 2022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follow instructions (goal of instruction tuning)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Implicit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give answers that are truthful, non-toxic,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 can be achieved without implicit ones, e.g. a rude answer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 even more general goal: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tune models for human preference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Often referred to as "model alignment" (</a:t>
            </a:r>
            <a:r>
              <a:rPr lang="en-US" sz="1800" spc="-1" dirty="0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Leike et al. 2018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186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for Human Preference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Main approach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reinforcement learning for human feedback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(RLHF)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Here: seminal work in context of deep learning by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Christiano et al.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Roughly,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 basic components of reinforcement learning </a:t>
            </a: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(RL)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agent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 interacting with 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environment 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over sequence of steps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</a:t>
            </a:r>
            <a:endParaRPr lang="en-US" sz="1600" i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At time step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, agent receives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observation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o 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O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from environment, sends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action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∈ A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environment based 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 --&gt;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...</a:t>
            </a:r>
            <a:endParaRPr lang="en-US" sz="1800" i="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Environment provides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scalar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reward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y</a:t>
            </a:r>
            <a:r>
              <a:rPr lang="en" sz="1800" i="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= r(a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reward function</a:t>
            </a:r>
            <a:endParaRPr lang="en" sz="1800" b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Goal in RL: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learn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p: O -&gt; A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that predicts set of actions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for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ea typeface="+mn-lt"/>
                <a:cs typeface="+mn-lt"/>
              </a:rPr>
              <a:t>∈ T</a:t>
            </a:r>
            <a:r>
              <a:rPr lang="en" sz="1800" dirty="0">
                <a:solidFill>
                  <a:srgbClr val="003056"/>
                </a:solidFill>
                <a:ea typeface="+mn-lt"/>
                <a:cs typeface="+mn-lt"/>
              </a:rPr>
              <a:t>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that maximizes rewards over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(in deep RL,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are deep networks)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often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successful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in tasks where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reward function is specified well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playing video games (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  <a:hlinkClick r:id="rId3"/>
              </a:rPr>
              <a:t>Mnih et al, 2015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For some tasks,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specifying the reward function can be challenging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train robot to do scrambled eggs (function for good scrambled eggs?)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Idea: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allow humans to provide feedback on the agent's actions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Use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this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human feedback to define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08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for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Human Preference 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Christiano et al. 2017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proposed the following: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Learn reward function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r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O x A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that provides rewards aligned with human preferences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while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simultaneously training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 successful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policy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Such a method should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allow solving tasks defined by desired behavior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"By desired behavior" means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agents can be taught by non-experts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no need to be a chef to provide feedback on scrambled eggs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This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approach now referred to as RLHF</a:t>
            </a:r>
            <a:endParaRPr lang="en-US" sz="24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recent work that used RLHF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LLMs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62</a:t>
            </a:fld>
            <a:endParaRPr/>
          </a:p>
        </p:txBody>
      </p:sp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55A99472-C54B-E8C9-C162-F094AD10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72" y="2138499"/>
            <a:ext cx="5025171" cy="2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Ouyang et al.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used RLHF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to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fine-tune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GPT-3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 broad class of written instructions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outputs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with human preference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Process broken into three steps (each covered in detail in next slides):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1.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examples for several generative tasks,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train supervised policy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Example of task: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"List five ideas for how to regain enthusiasm for my career"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Human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labelers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provided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examples of desired outputs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policy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600" b="1" spc="-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function that provides actions given observations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In the context of LLMs, actions are generating different text 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So,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"train policy"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here was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fine-tuning GPT-3 with examples from labelers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2.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Given tasks and model from Step 1,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generate multiple outputs for each task</a:t>
            </a:r>
            <a:endParaRPr lang="en-US"/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Human labelers choose preferred output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from given pairs of outputs for tasks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 function from observations and actions to reward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Reward model: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copy of Step 1 model that produces scalar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(LM head replaced)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3. Optimize policy (Step 1) against reward model (Step 2) using PPO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Proximal policy optimization (PPO)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Schulman et al. 2017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in RLHF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algn="r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648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Visualization of the three steps (image from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Ouyang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Let's look at each step in more detail.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64</a:t>
            </a:fld>
            <a:endParaRPr/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A52B632-0C66-607A-9CDD-82E921B3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1" y="1459032"/>
            <a:ext cx="7104622" cy="41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1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Step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collect examples for several tasks, train supervised policy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Tasks: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prompts and outputs generated by OpenAI users (volunteers)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Examples of such "text generation tasks": 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"List five ideas for how to regain enthusiasm for my career"</a:t>
            </a:r>
            <a:endParaRPr lang="en-US" sz="1800">
              <a:solidFill>
                <a:srgbClr val="000000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"Write a short story where a bear goes to the beach, makes friends with a seal, and then returns home."</a:t>
            </a:r>
          </a:p>
          <a:p>
            <a:pPr>
              <a:lnSpc>
                <a:spcPct val="100000"/>
              </a:lnSpc>
              <a:spcBef>
                <a:spcPts val="438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 that</a:t>
            </a:r>
            <a:r>
              <a:rPr lang="en-US" sz="2200" spc="-1">
                <a:solidFill>
                  <a:srgbClr val="003056"/>
                </a:solidFill>
                <a:latin typeface="Calibri"/>
                <a:cs typeface="Arial"/>
              </a:rPr>
              <a:t> 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his requires 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a lot of human effort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thus very expensive!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This cost makes RLHF not easily accessible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Training policy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 fine-tuning (all of) GPT-3 on examples from humans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function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from actions to observations, i.e. </a:t>
            </a:r>
            <a:r>
              <a:rPr lang="en" sz="1800" i="1" spc="-1">
                <a:solidFill>
                  <a:srgbClr val="003056"/>
                </a:solidFill>
                <a:ea typeface="+mn-lt"/>
                <a:cs typeface="+mn-lt"/>
              </a:rPr>
              <a:t>p: O -&gt; 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65</a:t>
            </a:fld>
            <a:endParaRPr/>
          </a:p>
        </p:txBody>
      </p:sp>
      <p:pic>
        <p:nvPicPr>
          <p:cNvPr id="3" name="Grafik 7" descr="rlhf_tasks_1.png">
            <a:extLst>
              <a:ext uri="{FF2B5EF4-FFF2-40B4-BE49-F238E27FC236}">
                <a16:creationId xmlns:a16="http://schemas.microsoft.com/office/drawing/2014/main" id="{654841F6-BF1E-384F-7034-0C8D65C2F4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4822" y="1817883"/>
            <a:ext cx="8208000" cy="1642680"/>
          </a:xfrm>
          <a:prstGeom prst="rect">
            <a:avLst/>
          </a:prstGeom>
          <a:ln w="0">
            <a:noFill/>
          </a:ln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E273BE66-19EF-852F-9725-A110C8714DBD}"/>
              </a:ext>
            </a:extLst>
          </p:cNvPr>
          <p:cNvSpPr/>
          <p:nvPr/>
        </p:nvSpPr>
        <p:spPr>
          <a:xfrm>
            <a:off x="7719125" y="3380795"/>
            <a:ext cx="14997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79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collect 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each example is a (</a:t>
            </a:r>
            <a:r>
              <a:rPr lang="en-US" sz="2000" spc="-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) task, (ii) pair of outputs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(x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1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, 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2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for task from model tuned in Step 1, (iii) human-chosen preference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Why do labelers choose from pairs of model outputs?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Human-assigned rewards as ratings can be noisy, not calibrated (see image)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To avoid this, humans are typically asked for pairwise comparisons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which summary is best from the ones above, left or right?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Chosen summary gets label 1, other gets label 0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66</a:t>
            </a:fld>
            <a:endParaRPr/>
          </a:p>
        </p:txBody>
      </p:sp>
      <p:pic>
        <p:nvPicPr>
          <p:cNvPr id="4" name="Grafik 6" descr="reward_1.png">
            <a:extLst>
              <a:ext uri="{FF2B5EF4-FFF2-40B4-BE49-F238E27FC236}">
                <a16:creationId xmlns:a16="http://schemas.microsoft.com/office/drawing/2014/main" id="{47CFDDB5-15BB-D2CE-8CCE-F60B0E01AF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63506" y="2228789"/>
            <a:ext cx="7727224" cy="1832335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504FEF-51C1-BE9F-C725-63749BD2928B}"/>
              </a:ext>
            </a:extLst>
          </p:cNvPr>
          <p:cNvSpPr/>
          <p:nvPr/>
        </p:nvSpPr>
        <p:spPr>
          <a:xfrm>
            <a:off x="7406105" y="4056159"/>
            <a:ext cx="128556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31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function from actions and observations to reward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Reward is scalar number, i.e. reward model r is function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r: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 x O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 </a:t>
            </a:r>
            <a:endParaRPr lang="en-US" sz="1600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Here: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 is copy of model tuned in Step 1</a:t>
            </a:r>
            <a:endParaRPr lang="en-US" sz="2000" b="1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But model from Step 1 is GPT-3, i.e. a language model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It does not produce a scalar, but a distribution over some vocabulary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What can we do?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replaced language modeling head with projection to scalar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But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how do we train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this (beheaded)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(Averaged)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Cross-entropy loss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(CE), labels are 1 and 0 as needed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Specifically, given input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model is trained to predict which output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y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{y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0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}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 preferred by humans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For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preferred output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we have: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98E9D-8E43-3980-77F4-2A894016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7" y="5484070"/>
            <a:ext cx="7284846" cy="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8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Step 3: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optimize policy (Step 1) against reward model (Step 2)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other words, improve model from Step 1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further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training it to produce higher-quality outputs preferred by humans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do we know which outputs are preferred by humans? Reward model!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gradient methods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designed for estimating RL objectives</a:t>
            </a:r>
            <a:endParaRPr lang="en-US">
              <a:solidFill>
                <a:srgbClr val="000000"/>
              </a:solidFill>
              <a:latin typeface="DejaVu Sans"/>
              <a:ea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InstructGPT relied on commonly used PPO method </a:t>
            </a:r>
            <a:endParaRPr lang="en-US" sz="18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Proximal policy optimization (PPO)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Schulman et al. 2017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Details beyond our scope, e.g. value function, alternate optimization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 RL objective: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θ</a:t>
            </a:r>
            <a:r>
              <a:rPr lang="en-US" sz="1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parameterized by θ and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frozen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fine-tuned in Step 1, we tune model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φ and initialized as copy of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by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maximizing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objective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68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11461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b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</a:t>
            </a:r>
            <a:r>
              <a:rPr lang="en-US" sz="1200" b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regularized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so its predictions are not far from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SFT</a:t>
            </a:r>
            <a:endParaRPr lang="en-US" sz="2000" spc="-1">
              <a:solidFill>
                <a:srgbClr val="003056"/>
              </a:solidFill>
              <a:latin typeface="Arial"/>
              <a:ea typeface="Calibri"/>
              <a:cs typeface="Arial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How? Subtraction term weighted by factor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β</a:t>
            </a:r>
            <a:endParaRPr lang="en-US">
              <a:latin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Proportion between predictions produced by the model currently training, i.e. 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the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 used to train the reward model in Step 2</a:t>
            </a:r>
            <a:endParaRPr lang="en-US" sz="1800" spc="-1" baseline="3000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prevents policy model currently training to differ too much from model fine-tuned in Step 1 (the LLM fine-tuned on human-created labels)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what is the term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weighted by factor γ?</a:t>
            </a:r>
            <a:endParaRPr lang="en-US" sz="22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Here,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pretrain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dataset used for pre-training original model (GPT-3)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This factor is designed to keep the model from differing too much from performance after pre-training and before fine-tuning in Step 1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we still want a LM at the end of the day</a:t>
            </a:r>
            <a:endParaRPr lang="en-US" sz="1800" spc="-1" dirty="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69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556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Emergent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Abilities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2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“An ability is emergent if it is not present in smaller models but is present in larger models.”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al. 2022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1.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(this section)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Provide model with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instruction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/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examples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then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model performs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found that larger models much better at this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2. Instruction following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(next section)</a:t>
            </a:r>
            <a:endParaRPr lang="de-DE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Model is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tuned on multiple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via natural language instructions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Then 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performs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well on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new unseen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described similarly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Thoppilan et al. (2022)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observed this for their model with 68B parameters, but not for the one with 8B parameters</a:t>
            </a:r>
            <a:endParaRPr lang="de-DE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Such "abilities" are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task dependent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work well on some tasks, not so much on others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Prompting generally brittle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performance dependent on chosen prompts</a:t>
            </a:r>
            <a:endParaRPr lang="de-DE"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Note: term "ability" is vague, we care about what these mean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concretely</a:t>
            </a:r>
            <a:endParaRPr lang="en-US" sz="2000" b="0" i="1" strike="noStrike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we focus on solving NLP (i.e. text-based) tasks,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not human-like abilities</a:t>
            </a:r>
            <a:endParaRPr lang="en-US" sz="1800" b="0" strike="noStrike" spc="-1">
              <a:solidFill>
                <a:srgbClr val="003056"/>
              </a:solidFill>
              <a:latin typeface="Calibri"/>
              <a:cs typeface="Arial"/>
              <a:hlinkClick r:id="rId5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All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Together</a:t>
            </a:r>
            <a:endParaRPr lang="de-DE" sz="3000" b="1" strike="noStrike" spc="-1" err="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There are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several models and training objectives used for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InstructGPT</a:t>
            </a: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copy of GPT-3, so a LM, fine-tuned with CLM objective</a:t>
            </a: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copy of policy model (LM head replaced), trained on CE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Reinforced policy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tuned with RL objective and signal from reward model (which learned to mimic human preference)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Calibri"/>
              </a:rPr>
              <a:t>, our final LM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Both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models trained with human-labelled data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data because goal was to be good at thousands of tasks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expensive to obtain, process required constant work with labelers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RLHF applied to LLMs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step to enable construction of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ChatGPT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 that ChatGPT is a product based on some LLM (or many?)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Initially based on LLMs from the GPT-3 generation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Currently (May 2025) based on variants of GPT-4 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High cost of RLHF means ChatGPT levels of performance not easily accessible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this level of performance at a reduced cost is ongoing research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745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Can the cost of tuning for human preference be decreased?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Focus of current research efforts</a:t>
            </a: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Direct Preference Optimization (DPO)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proposes such an approach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Rafailov et al. 2023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Reparameterizes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RLHF objective to avoid use of reward model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Derives closed-form solution, results in optimizing simple classification loss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Trains on "preference pairs"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which of the two answers is best</a:t>
            </a:r>
            <a:endParaRPr lang="en-US" sz="1800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71</a:t>
            </a:fld>
            <a:endParaRPr/>
          </a:p>
        </p:txBody>
      </p:sp>
      <p:pic>
        <p:nvPicPr>
          <p:cNvPr id="2" name="Picture 1" descr="A diagram of a policy&#10;&#10;Description automatically generated">
            <a:extLst>
              <a:ext uri="{FF2B5EF4-FFF2-40B4-BE49-F238E27FC236}">
                <a16:creationId xmlns:a16="http://schemas.microsoft.com/office/drawing/2014/main" id="{08A1B88A-87D1-4781-17F4-147D36D5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" y="3256439"/>
            <a:ext cx="7664264" cy="15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68C49-6D8F-0BD9-F5CA-AC9736F52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D98259D3-5F0B-CA26-0AE1-D824762B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FC4C5053-C0D1-6618-A7C9-37ADB65DA163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5FF0FAE1-49D6-D85B-33AB-660ED8BCBD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Bai et al. (2022)</a:t>
            </a:r>
            <a:r>
              <a:rPr lang="en-US" sz="2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reduced human effort in LLM alignment to almost none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build as set of principles (a "constitution") so models can use to determine whether a response is appropriate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1, the LLM itself judged and improved on its own answers, then was fine-tuned on its improved responses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2, they used the fine-tuned model to choose better aligned responses from pairs of responses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Step 3 was done as before.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called this approach: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Reinforcement Learning from AI Feedback</a:t>
            </a:r>
            <a:endParaRPr lang="en-US" sz="1800" b="1" spc="-1" dirty="0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DeepSeek-R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1 skipped the entire Step 1 (expensive human labeling)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Used out-of-the-box software tools as reward models to train their model for reasoning tasks that typically require multiple steps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Out-of-the-box reward models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code compiler, math solvers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DE5ABB4-4626-815C-D0A3-4CB23ED19D7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446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C560-C548-FD8E-2190-FE035032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305A2C89-09DF-246F-E65A-F5A3B8E6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Open Challenges with LLMs</a:t>
            </a:r>
            <a:endParaRPr lang="en-US"/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0E42F1A6-8BCD-CAFB-E403-E37147232B8E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A1C18CAB-17CF-1C93-F27F-03B8FC964B6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Still several challenges ahead.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Hallucinations: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severely hindering potential of these tools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Cost: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highly expensive to train, but costs coming down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Reasoning: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limited in their ability to reason, try different solutions, identify mistakes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Transparency: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huge black boxes, neither user nor models can explain their output reliably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Updated information: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requires updating models with newer 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data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1227F9B-3C58-FD02-2660-5B3C09558D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913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Summary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53070"/>
            <a:ext cx="7775640" cy="4914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Large Language Models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Size means new "abilities"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e.g. ICL, following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New "abilities" means new ways to use these models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LMs before: 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Fine-tune pre-trained LM, e.g. BERT, requires expert knowledge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(L)LMs today: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Interaction via natural language, technology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potentially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democratized to end-users (ideally, if you can talk/write, you can use them)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In-Context Learning (ICL):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task description and/or examples, model performs task (no weight updates on model)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 tuning: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tune models to perform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tasks given instructions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ICL and instruction tuning give rise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prompting, prompt engineering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Despite progress,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models generally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human preference</a:t>
            </a:r>
            <a:endParaRPr lang="en-US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Alignment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methods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expensive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(reinforcement learning, human feedback)</a:t>
            </a:r>
            <a:endParaRPr lang="en-US" sz="14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8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3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References linked in corresponding slides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400" spc="-1" dirty="0">
                <a:solidFill>
                  <a:srgbClr val="003056"/>
                </a:solidFill>
                <a:latin typeface="Calibri"/>
              </a:rPr>
              <a:t>                           </a:t>
            </a:r>
            <a:r>
              <a:rPr lang="en-GB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© University of Mannheim</a:t>
            </a:r>
            <a:endParaRPr lang="en-US" sz="24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B2625B-E8AC-4499-80D0-30520607F22A}" type="slidenum">
              <a:t>75</a:t>
            </a:fld>
            <a:endParaRPr/>
          </a:p>
        </p:txBody>
      </p:sp>
      <p:pic>
        <p:nvPicPr>
          <p:cNvPr id="2" name="Picture 1" descr="A logo for a university&#10;&#10;AI-generated content may be incorrect.">
            <a:extLst>
              <a:ext uri="{FF2B5EF4-FFF2-40B4-BE49-F238E27FC236}">
                <a16:creationId xmlns:a16="http://schemas.microsoft.com/office/drawing/2014/main" id="{D3CC36C4-A8D1-EA38-DFC8-D2D9105F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6" y="1646425"/>
            <a:ext cx="2000250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-Shot Tasks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(1)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Background: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concept of few-shot, one-shot, zero-shot common in ML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in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computer vision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robotics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recommender systems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number of training examples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Usually,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is a very small number;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few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5, 10, 20, etc.;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one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1;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zero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none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Deep learning models notoriously data-hungry,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can be challenging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humans known to do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quite well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task: "Identify the word"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One-shot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Few-shot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rcnpisgose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processing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10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-Shot Tasks (2)</a:t>
            </a:r>
            <a:endParaRPr lang="en-US"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Good few-shot performance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can potentially be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very useful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Getting lots of data for training/tuning is often costly, may be impossible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Learning from few examples may be key for human-level intelligence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In NLP, good few-shot performance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achieved with transfer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Typically fine-tuning on few shots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given pre-trained LM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2000" i="1" spc="-1" baseline="-25000" err="1">
                <a:solidFill>
                  <a:srgbClr val="003056"/>
                </a:solidFill>
                <a:ea typeface="+mn-lt"/>
                <a:cs typeface="+mn-lt"/>
              </a:rPr>
              <a:t>θ</a:t>
            </a:r>
            <a:r>
              <a:rPr lang="en-US" sz="2000" spc="-1" baseline="-25000">
                <a:solidFill>
                  <a:srgbClr val="003056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    parameterized by 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task-specific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examples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x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,y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and loss 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L: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Update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given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PLM</a:t>
            </a:r>
            <a:r>
              <a:rPr lang="en-US" sz="1800" spc="-1" baseline="-250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</a:t>
            </a:r>
            <a:endParaRPr lang="en-US" sz="1800" i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   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 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y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i="1" spc="-1">
              <a:solidFill>
                <a:srgbClr val="000000"/>
              </a:solidFill>
              <a:latin typeface="Calibri"/>
              <a:ea typeface="+mn-lt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Main point: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we update parameters</a:t>
            </a:r>
            <a:endParaRPr lang="en-US" sz="2400" b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Catastrophic forgetting may occur 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9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CFAE143-41DE-2A44-014A-CBB48133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75" y="2496164"/>
            <a:ext cx="36065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0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75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Office Theme</vt:lpstr>
      <vt:lpstr>Advanced Methods in Text Analytics</vt:lpstr>
      <vt:lpstr>Large Language Models (1)</vt:lpstr>
      <vt:lpstr>Large Language Models (2)</vt:lpstr>
      <vt:lpstr>Large Language Models (3)</vt:lpstr>
      <vt:lpstr>Outline</vt:lpstr>
      <vt:lpstr>PowerPoint Presentation</vt:lpstr>
      <vt:lpstr>Emergent Abilities</vt:lpstr>
      <vt:lpstr>Few-Shot Tasks (1)</vt:lpstr>
      <vt:lpstr>Few-Shot Tasks (2)</vt:lpstr>
      <vt:lpstr>In-Context Learning (1)</vt:lpstr>
      <vt:lpstr>In-Context Learning (2)</vt:lpstr>
      <vt:lpstr>In-Context Learning (3)</vt:lpstr>
      <vt:lpstr>In-Context Learning (4)</vt:lpstr>
      <vt:lpstr>Why does ICL Work? (1)</vt:lpstr>
      <vt:lpstr>Why does ICL Work? (2)</vt:lpstr>
      <vt:lpstr>Prompting (1)</vt:lpstr>
      <vt:lpstr>Prompting (2)</vt:lpstr>
      <vt:lpstr>PowerPoint Presentation</vt:lpstr>
      <vt:lpstr>LLMs are Expensive (1)</vt:lpstr>
      <vt:lpstr>LLMs are Expensive (2)</vt:lpstr>
      <vt:lpstr>Architectures</vt:lpstr>
      <vt:lpstr>Training Objectives</vt:lpstr>
      <vt:lpstr>The GPT Series (1)</vt:lpstr>
      <vt:lpstr>The GPT Series (2)</vt:lpstr>
      <vt:lpstr>The GPT Series (3)</vt:lpstr>
      <vt:lpstr>The LLaMA Series (1)</vt:lpstr>
      <vt:lpstr>The LLaMA Series (2)</vt:lpstr>
      <vt:lpstr>The LLaMA Series (3)</vt:lpstr>
      <vt:lpstr>PreNorm vs PostNorm</vt:lpstr>
      <vt:lpstr>RMSNorm</vt:lpstr>
      <vt:lpstr>SwiGLU Activations</vt:lpstr>
      <vt:lpstr>Model Distillation (1)</vt:lpstr>
      <vt:lpstr>Model Distillation (2)</vt:lpstr>
      <vt:lpstr>Sparse vs Dense Models </vt:lpstr>
      <vt:lpstr>Mixture of Experts (1)</vt:lpstr>
      <vt:lpstr>Mixture of Experts (2)</vt:lpstr>
      <vt:lpstr>Mixture of Experts (3)</vt:lpstr>
      <vt:lpstr>Training MoE</vt:lpstr>
      <vt:lpstr>MoE in Transformers</vt:lpstr>
      <vt:lpstr>MoE in LLMs</vt:lpstr>
      <vt:lpstr>Context Window (1)</vt:lpstr>
      <vt:lpstr>Context Window (2)</vt:lpstr>
      <vt:lpstr>Context Window (3)</vt:lpstr>
      <vt:lpstr>Context Window (4)</vt:lpstr>
      <vt:lpstr>Scaling Laws (1)</vt:lpstr>
      <vt:lpstr>Scaling Laws (2)</vt:lpstr>
      <vt:lpstr>Scaling Laws (3)</vt:lpstr>
      <vt:lpstr>Scaling Laws (4)</vt:lpstr>
      <vt:lpstr>Pre-Training vs Fine-Tuning</vt:lpstr>
      <vt:lpstr>PowerPoint Presentation</vt:lpstr>
      <vt:lpstr>LLMs as Useful Tools (1)</vt:lpstr>
      <vt:lpstr>LLMs as Useful Tools (2)</vt:lpstr>
      <vt:lpstr>LLMs as Useful Tools (3)</vt:lpstr>
      <vt:lpstr>Instruction Tuning (1)</vt:lpstr>
      <vt:lpstr>Instruction Tuning (2)</vt:lpstr>
      <vt:lpstr>Instruction Tuning (3)</vt:lpstr>
      <vt:lpstr>Instruction Tuning vs Fine-Tuning (1)</vt:lpstr>
      <vt:lpstr>Instruction Tuning vs Fine-Tuning (2)</vt:lpstr>
      <vt:lpstr>Instruction Tuning vs ICL</vt:lpstr>
      <vt:lpstr>Limitations of Instruction Tuning </vt:lpstr>
      <vt:lpstr>Tuning for Human Preference (1)</vt:lpstr>
      <vt:lpstr>Tuning for Human Preference (2)</vt:lpstr>
      <vt:lpstr>InstructGPT (1)</vt:lpstr>
      <vt:lpstr>InstructGPT (2)</vt:lpstr>
      <vt:lpstr>InstructGPT: Step 1</vt:lpstr>
      <vt:lpstr>InstructGPT: Step 2 (1)</vt:lpstr>
      <vt:lpstr>InstructGPT: Step 2 (2)</vt:lpstr>
      <vt:lpstr>InstructGPT: Step 3 (1)</vt:lpstr>
      <vt:lpstr>InstructGPT: Step 3 (2)</vt:lpstr>
      <vt:lpstr>InstructGPT: All Together</vt:lpstr>
      <vt:lpstr>Reducing Cost of RLHF (1)</vt:lpstr>
      <vt:lpstr>Reducing Cost of RLHF (2)</vt:lpstr>
      <vt:lpstr>Open Challenges with LLMs</vt:lpstr>
      <vt:lpstr>Summary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Koschorreck, Maartje</dc:creator>
  <dc:description/>
  <cp:revision>510</cp:revision>
  <dcterms:created xsi:type="dcterms:W3CDTF">2018-06-20T08:14:01Z</dcterms:created>
  <dcterms:modified xsi:type="dcterms:W3CDTF">2025-05-30T12:37:11Z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29</vt:i4>
  </property>
</Properties>
</file>